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7" r:id="rId7"/>
    <p:sldMasterId id="2147483758" r:id="rId8"/>
  </p:sldMasterIdLst>
  <p:notesMasterIdLst>
    <p:notesMasterId r:id="rId24"/>
  </p:notesMasterIdLst>
  <p:sldIdLst>
    <p:sldId id="272" r:id="rId9"/>
    <p:sldId id="257" r:id="rId10"/>
    <p:sldId id="274" r:id="rId11"/>
    <p:sldId id="258" r:id="rId12"/>
    <p:sldId id="260" r:id="rId13"/>
    <p:sldId id="276" r:id="rId14"/>
    <p:sldId id="261" r:id="rId15"/>
    <p:sldId id="264" r:id="rId16"/>
    <p:sldId id="262" r:id="rId17"/>
    <p:sldId id="263" r:id="rId18"/>
    <p:sldId id="265" r:id="rId19"/>
    <p:sldId id="270" r:id="rId20"/>
    <p:sldId id="269" r:id="rId21"/>
    <p:sldId id="271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5144-9942-4CE2-91AA-DF18FC86055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F2F53-729F-4697-B5FD-158EB8A2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C3D9B4-B624-4701-96EC-66944853225C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C3D9B4-B624-4701-96EC-66944853225C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US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F47861-F59B-4BBA-8599-8E8E87ABF17B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ECBB0-118F-473C-B356-8D592191DB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1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85ED3-6C2A-439F-BC42-DCDF561F76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058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57F7-2D2F-4F86-97F0-F0FAE2527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37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5478-8100-4B3D-BCD6-FE16284FA80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610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5054-2F6E-425B-AC10-139EEBC507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B1D80-DEAF-4A3C-81DB-116FA37FCA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5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92C15-D471-4A65-B91C-05CDE088A0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0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ECBB0-118F-473C-B356-8D592191DB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6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2C9C2-262B-49F6-947F-AD9A6BAEE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8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EAF6C-5010-4C9E-A79F-01BAEB29BE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3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FD98A-8A41-41CA-AF00-3971A1439E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6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380A-C2FB-48CE-86EA-1A0C4C4AA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06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3BD22-B79E-4450-88D5-DFB0278C16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9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5C9E-45EF-44C6-A13F-DBF3A54397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8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2C9C2-262B-49F6-947F-AD9A6BAEE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8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5E17-FDDD-4D3C-B0D5-76FA2084BB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9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7C78C-2B0A-4AF8-869C-64890F525E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60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85ED3-6C2A-439F-BC42-DCDF561F76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5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B1D80-DEAF-4A3C-81DB-116FA37FCA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83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92C15-D471-4A65-B91C-05CDE088A0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89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ECBB0-118F-473C-B356-8D592191DB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2C9C2-262B-49F6-947F-AD9A6BAEE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2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EAF6C-5010-4C9E-A79F-01BAEB29BE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8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FD98A-8A41-41CA-AF00-3971A1439E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78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380A-C2FB-48CE-86EA-1A0C4C4AA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EAF6C-5010-4C9E-A79F-01BAEB29BE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3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3BD22-B79E-4450-88D5-DFB0278C16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63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5C9E-45EF-44C6-A13F-DBF3A54397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74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5E17-FDDD-4D3C-B0D5-76FA2084BB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61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7C78C-2B0A-4AF8-869C-64890F525E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09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85ED3-6C2A-439F-BC42-DCDF561F76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5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B1D80-DEAF-4A3C-81DB-116FA37FCA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44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92C15-D471-4A65-B91C-05CDE088A0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12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ECBB0-118F-473C-B356-8D592191DB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17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2C9C2-262B-49F6-947F-AD9A6BAEE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12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EAF6C-5010-4C9E-A79F-01BAEB29BE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FD98A-8A41-41CA-AF00-3971A1439E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89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FD98A-8A41-41CA-AF00-3971A1439E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380A-C2FB-48CE-86EA-1A0C4C4AA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70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3BD22-B79E-4450-88D5-DFB0278C16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53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5C9E-45EF-44C6-A13F-DBF3A54397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1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5E17-FDDD-4D3C-B0D5-76FA2084BB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00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7C78C-2B0A-4AF8-869C-64890F525E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69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85ED3-6C2A-439F-BC42-DCDF561F76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51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B1D80-DEAF-4A3C-81DB-116FA37FCA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03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92C15-D471-4A65-B91C-05CDE088A0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31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196C0-4111-4196-BF37-6EF73F298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380A-C2FB-48CE-86EA-1A0C4C4AA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85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3627-3499-48C8-9D92-10607634D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419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1C895-8C96-4B41-9B57-2267430F5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52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86984-D095-4F0B-A843-51DC659F8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323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D6E02-B594-4D41-874C-E193EC7F3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266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ADC77-C449-42E2-B400-D86F59578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04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727E2-EC88-4A86-A99E-47F1165AC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552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3C524-8E02-40EC-ACDB-8D497EC12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729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AD985-56D0-4ADB-B08E-3DFB757EF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3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5F235-725F-4291-8EF4-61A5AE8D8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087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BA78-75F1-4A40-8134-1FDCDDC1E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64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3BD22-B79E-4450-88D5-DFB0278C16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84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DECA3-1AF1-4DFB-84AD-3B9480151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26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4C0A2-4B40-4A4E-ADFE-4A77C594D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90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B0F9-AD15-4F96-9179-DC3074124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96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9000-33A4-4CD8-B5DE-BFE60C06EF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2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93A4-0D7B-4F8F-97DD-5E48E6357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64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621C-BB69-4EEA-BE3C-DA4014FE4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08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29C54-58C0-483A-8CD8-E37CE10AF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1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AA20-3F51-45D0-A236-265A2314B7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423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2A54-A707-4B6A-924D-B0F6DFCC09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35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CA1E-08AA-4BB6-AA83-CB5014BBF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9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5C9E-45EF-44C6-A13F-DBF3A54397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78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61DC1-9115-4C2C-B0D2-D665D807DE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59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2A68-811C-4C46-8645-3BDC0C66D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1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79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14132" y="2705994"/>
            <a:ext cx="2833631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264876" y="1615658"/>
            <a:ext cx="2833631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400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518622" y="3557504"/>
            <a:ext cx="263477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065003" y="1891186"/>
            <a:ext cx="408258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144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552846" y="3929743"/>
            <a:ext cx="2898456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986060" y="1632810"/>
            <a:ext cx="4566787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35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4446498" y="3247146"/>
            <a:ext cx="1961104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6407601" y="1697044"/>
            <a:ext cx="1961105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77921" y="1569061"/>
            <a:ext cx="3356781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539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5880358" y="3479628"/>
            <a:ext cx="2214095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6552708" y="931997"/>
            <a:ext cx="1961663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3402884" y="1071353"/>
            <a:ext cx="2564560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744449" y="1221968"/>
            <a:ext cx="23658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439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380161" y="4056229"/>
            <a:ext cx="2197782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380161" y="1617829"/>
            <a:ext cx="2197782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47045" y="1308333"/>
            <a:ext cx="5195327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203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992411" y="1386801"/>
            <a:ext cx="5102028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64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5E17-FDDD-4D3C-B0D5-76FA2084BB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4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82112" y="1604055"/>
            <a:ext cx="2798204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946547" y="1490358"/>
            <a:ext cx="4230685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360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5964170" y="3954858"/>
            <a:ext cx="2487227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054714" y="3954858"/>
            <a:ext cx="2487227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054714" y="1197144"/>
            <a:ext cx="2487227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5964170" y="1197144"/>
            <a:ext cx="2487227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09444" y="2576001"/>
            <a:ext cx="2487226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281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635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533669" y="4037715"/>
            <a:ext cx="1335647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767601" y="1243957"/>
            <a:ext cx="1747653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6556556" y="1101656"/>
            <a:ext cx="1961105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2391660" y="1243957"/>
            <a:ext cx="3905795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3012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27951" y="1233204"/>
            <a:ext cx="2892513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2957626" y="1543883"/>
            <a:ext cx="2970326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4740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3672409" y="1549400"/>
            <a:ext cx="4320485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204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414155" y="2421213"/>
            <a:ext cx="2476608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213" y="1317732"/>
            <a:ext cx="3065438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6277158" y="931634"/>
            <a:ext cx="2050318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157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29" y="3795499"/>
            <a:ext cx="2356843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465948"/>
            <a:ext cx="2356844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2" y="1465950"/>
            <a:ext cx="4860081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366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469038" y="3067959"/>
            <a:ext cx="3084413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022474" y="2137162"/>
            <a:ext cx="3084413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575909" y="1206365"/>
            <a:ext cx="3084413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1251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120975" y="1157942"/>
            <a:ext cx="4902050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226782" y="3589470"/>
            <a:ext cx="2018528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98690" y="3382258"/>
            <a:ext cx="2050319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5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7C78C-2B0A-4AF8-869C-64890F525E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2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190963" y="1767877"/>
            <a:ext cx="3453813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844789" y="761056"/>
            <a:ext cx="3298060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611951" y="1767878"/>
            <a:ext cx="2901779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75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5617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79A-F191-4B18-BEEB-0F106D5EA62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696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75D3-2C3B-4117-B746-65A39C0EC8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61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60C6-4ED8-40FD-9A49-42BAE2032A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90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E333-33FF-4397-B392-C33B23119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756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A9DA-5A3E-4F6D-BB2A-DF6E33BB1C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316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95FF-7A69-4051-A00B-706645C8767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694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0086-0CDB-4284-B53F-BA1F2F5ACE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8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0BAE-D853-4FE3-84B7-83FBEF3AD1A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D27AE5-CD8F-4862-B1DE-6F5EF51430A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9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D27AE5-CD8F-4862-B1DE-6F5EF51430A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6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D27AE5-CD8F-4862-B1DE-6F5EF51430A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D27AE5-CD8F-4862-B1DE-6F5EF51430A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9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17CAAB-E223-411C-B71B-7318C4B84C06}" type="slidenum">
              <a:rPr lang="en-US" altLang="en-US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5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4086E-B6D6-4168-95CD-846B9DB0A7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6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9144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5515F7-B960-4F25-8275-77A2FCDC9E0B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6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1678000" y="1069743"/>
            <a:ext cx="5187829" cy="3242460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prstClr val="white"/>
                </a:solidFill>
                <a:ea typeface="义启嘟嘟体" pitchFamily="2" charset="-128"/>
                <a:cs typeface="义启嘟嘟体" pitchFamily="2" charset="-128"/>
              </a:rPr>
              <a:t>  </a:t>
            </a:r>
            <a:endParaRPr lang="zh-CN" altLang="en-US">
              <a:solidFill>
                <a:prstClr val="white"/>
              </a:solidFill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7463206" y="884154"/>
            <a:ext cx="1662234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64955" y="884154"/>
            <a:ext cx="605758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336925" y="1299376"/>
            <a:ext cx="842554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997180" y="4256058"/>
            <a:ext cx="1176742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48047" y="4758742"/>
            <a:ext cx="605758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8470501" y="2690973"/>
            <a:ext cx="605758" cy="6589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0633" y="1543137"/>
            <a:ext cx="52047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itchFamily="18" charset="0"/>
              </a:rPr>
              <a:t>CÁC EM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itchFamily="18" charset="0"/>
              </a:rPr>
              <a:t>HỌC SINH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228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CC0000"/>
                </a:solidFill>
                <a:latin typeface="Times New Roman" pitchFamily="18" charset="0"/>
              </a:rPr>
              <a:t>a)</a:t>
            </a:r>
            <a:r>
              <a:rPr lang="en-US" altLang="en-US" sz="26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>
                <a:solidFill>
                  <a:srgbClr val="CC0000"/>
                </a:solidFill>
                <a:latin typeface="Times New Roman" pitchFamily="18" charset="0"/>
              </a:rPr>
              <a:t> 10g CaCO</a:t>
            </a:r>
            <a:r>
              <a:rPr lang="en-US" altLang="en-US" sz="2600" b="1" baseline="-2500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en-US" altLang="en-US" sz="2600" b="1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295400" y="3429000"/>
            <a:ext cx="2057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CC0000"/>
                </a:solidFill>
                <a:latin typeface="Times New Roman" pitchFamily="18" charset="0"/>
              </a:rPr>
              <a:t>b) 22g  CO</a:t>
            </a:r>
            <a:r>
              <a:rPr lang="en-US" altLang="en-US" sz="2600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altLang="en-US" sz="2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99370" name="Group 42"/>
          <p:cNvGrpSpPr>
            <a:grpSpLocks/>
          </p:cNvGrpSpPr>
          <p:nvPr/>
        </p:nvGrpSpPr>
        <p:grpSpPr bwMode="auto">
          <a:xfrm>
            <a:off x="1371600" y="3962400"/>
            <a:ext cx="6019800" cy="1709738"/>
            <a:chOff x="912" y="2724"/>
            <a:chExt cx="3792" cy="1077"/>
          </a:xfrm>
        </p:grpSpPr>
        <p:grpSp>
          <p:nvGrpSpPr>
            <p:cNvPr id="19481" name="Group 26"/>
            <p:cNvGrpSpPr>
              <a:grpSpLocks/>
            </p:cNvGrpSpPr>
            <p:nvPr/>
          </p:nvGrpSpPr>
          <p:grpSpPr bwMode="auto">
            <a:xfrm>
              <a:off x="2028" y="3432"/>
              <a:ext cx="528" cy="250"/>
              <a:chOff x="1104" y="3324"/>
              <a:chExt cx="528" cy="250"/>
            </a:xfrm>
          </p:grpSpPr>
          <p:sp>
            <p:nvSpPr>
              <p:cNvPr id="19496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04" y="3360"/>
                <a:ext cx="144" cy="11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n</a:t>
                </a:r>
              </a:p>
            </p:txBody>
          </p:sp>
          <p:sp>
            <p:nvSpPr>
              <p:cNvPr id="19497" name="Text Box 16"/>
              <p:cNvSpPr txBox="1">
                <a:spLocks noChangeArrowheads="1"/>
              </p:cNvSpPr>
              <p:nvPr/>
            </p:nvSpPr>
            <p:spPr bwMode="auto">
              <a:xfrm>
                <a:off x="1200" y="3324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>
                    <a:solidFill>
                      <a:srgbClr val="333399"/>
                    </a:solidFill>
                    <a:latin typeface="Times New Roman" pitchFamily="18" charset="0"/>
                  </a:rPr>
                  <a:t>CO</a:t>
                </a:r>
                <a:r>
                  <a:rPr lang="en-US" altLang="en-US" sz="2000" baseline="-25000">
                    <a:solidFill>
                      <a:srgbClr val="333399"/>
                    </a:solidFill>
                    <a:latin typeface="Times New Roman" pitchFamily="18" charset="0"/>
                  </a:rPr>
                  <a:t>2</a:t>
                </a:r>
                <a:endParaRPr lang="en-US" altLang="en-US" sz="2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9482" name="Group 41"/>
            <p:cNvGrpSpPr>
              <a:grpSpLocks/>
            </p:cNvGrpSpPr>
            <p:nvPr/>
          </p:nvGrpSpPr>
          <p:grpSpPr bwMode="auto">
            <a:xfrm>
              <a:off x="912" y="2724"/>
              <a:ext cx="3792" cy="1077"/>
              <a:chOff x="1056" y="2724"/>
              <a:chExt cx="3792" cy="1077"/>
            </a:xfrm>
          </p:grpSpPr>
          <p:grpSp>
            <p:nvGrpSpPr>
              <p:cNvPr id="19487" name="Group 11"/>
              <p:cNvGrpSpPr>
                <a:grpSpLocks/>
              </p:cNvGrpSpPr>
              <p:nvPr/>
            </p:nvGrpSpPr>
            <p:grpSpPr bwMode="auto">
              <a:xfrm>
                <a:off x="2268" y="2772"/>
                <a:ext cx="582" cy="291"/>
                <a:chOff x="2010" y="2784"/>
                <a:chExt cx="630" cy="422"/>
              </a:xfrm>
            </p:grpSpPr>
            <p:sp>
              <p:nvSpPr>
                <p:cNvPr id="19494" name="WordArt 1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010" y="2784"/>
                  <a:ext cx="198" cy="192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kern="10"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M</a:t>
                  </a:r>
                </a:p>
              </p:txBody>
            </p:sp>
            <p:sp>
              <p:nvSpPr>
                <p:cNvPr id="1949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24" y="2843"/>
                  <a:ext cx="516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altLang="en-US" sz="2000">
                      <a:solidFill>
                        <a:srgbClr val="333399"/>
                      </a:solidFill>
                      <a:latin typeface="Times New Roman" pitchFamily="18" charset="0"/>
                    </a:rPr>
                    <a:t>CO</a:t>
                  </a:r>
                  <a:r>
                    <a:rPr lang="en-US" altLang="en-US" sz="2000" baseline="-25000">
                      <a:solidFill>
                        <a:srgbClr val="333399"/>
                      </a:solidFill>
                      <a:latin typeface="Times New Roman" pitchFamily="18" charset="0"/>
                    </a:rPr>
                    <a:t>2</a:t>
                  </a:r>
                  <a:endParaRPr lang="en-US" altLang="en-US" sz="200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9488" name="Group 40"/>
              <p:cNvGrpSpPr>
                <a:grpSpLocks/>
              </p:cNvGrpSpPr>
              <p:nvPr/>
            </p:nvGrpSpPr>
            <p:grpSpPr bwMode="auto">
              <a:xfrm>
                <a:off x="1056" y="2724"/>
                <a:ext cx="3792" cy="1077"/>
                <a:chOff x="960" y="2667"/>
                <a:chExt cx="3792" cy="1077"/>
              </a:xfrm>
            </p:grpSpPr>
            <p:sp>
              <p:nvSpPr>
                <p:cNvPr id="1948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60" y="2667"/>
                  <a:ext cx="3792" cy="9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2571750" indent="-2571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 i="1" dirty="0" err="1">
                      <a:solidFill>
                        <a:srgbClr val="008000"/>
                      </a:solidFill>
                      <a:latin typeface="Times New Roman" pitchFamily="18" charset="0"/>
                    </a:rPr>
                    <a:t>Bài</a:t>
                  </a:r>
                  <a:r>
                    <a:rPr lang="en-US" altLang="en-US" sz="2400" b="1" i="1" dirty="0">
                      <a:solidFill>
                        <a:srgbClr val="008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altLang="en-US" sz="2400" b="1" i="1" dirty="0" err="1">
                      <a:solidFill>
                        <a:srgbClr val="008000"/>
                      </a:solidFill>
                      <a:latin typeface="Times New Roman" pitchFamily="18" charset="0"/>
                    </a:rPr>
                    <a:t>giải</a:t>
                  </a:r>
                  <a:r>
                    <a:rPr lang="en-US" altLang="en-US" sz="2400" i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: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   </a:t>
                  </a:r>
                  <a:r>
                    <a:rPr lang="en-US" altLang="en-US" sz="2400" b="1" dirty="0">
                      <a:solidFill>
                        <a:srgbClr val="333399"/>
                      </a:solidFill>
                      <a:latin typeface="Times New Roman" pitchFamily="18" charset="0"/>
                    </a:rPr>
                    <a:t>=  44 g/</a:t>
                  </a:r>
                  <a:r>
                    <a:rPr lang="en-US" altLang="en-US" sz="2400" b="1" dirty="0" err="1">
                      <a:solidFill>
                        <a:srgbClr val="333399"/>
                      </a:solidFill>
                      <a:latin typeface="Times New Roman" pitchFamily="18" charset="0"/>
                    </a:rPr>
                    <a:t>mol</a:t>
                  </a:r>
                  <a:r>
                    <a:rPr lang="en-US" altLang="en-US" sz="2400" b="1" dirty="0">
                      <a:solidFill>
                        <a:srgbClr val="333399"/>
                      </a:solidFill>
                      <a:latin typeface="Times New Roman" pitchFamily="18" charset="0"/>
                    </a:rPr>
                    <a:t> </a:t>
                  </a:r>
                </a:p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 dirty="0">
                      <a:solidFill>
                        <a:srgbClr val="333399"/>
                      </a:solidFill>
                      <a:latin typeface="Times New Roman" pitchFamily="18" charset="0"/>
                    </a:rPr>
                    <a:t>                  </a:t>
                  </a:r>
                  <a:r>
                    <a:rPr lang="en-US" altLang="en-US" sz="2400" b="1" dirty="0" err="1">
                      <a:solidFill>
                        <a:srgbClr val="333399"/>
                      </a:solidFill>
                      <a:latin typeface="Times New Roman" pitchFamily="18" charset="0"/>
                    </a:rPr>
                    <a:t>Số</a:t>
                  </a:r>
                  <a:r>
                    <a:rPr lang="en-US" altLang="en-US" sz="2400" b="1" dirty="0">
                      <a:solidFill>
                        <a:srgbClr val="333399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333399"/>
                      </a:solidFill>
                      <a:latin typeface="Times New Roman" pitchFamily="18" charset="0"/>
                    </a:rPr>
                    <a:t>mol</a:t>
                  </a:r>
                  <a:r>
                    <a:rPr lang="en-US" altLang="en-US" sz="2400" b="1" dirty="0">
                      <a:solidFill>
                        <a:srgbClr val="333399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333399"/>
                      </a:solidFill>
                      <a:latin typeface="Times New Roman" pitchFamily="18" charset="0"/>
                    </a:rPr>
                    <a:t>của</a:t>
                  </a:r>
                  <a:r>
                    <a:rPr lang="en-US" altLang="en-US" sz="2400" b="1" dirty="0">
                      <a:solidFill>
                        <a:srgbClr val="333399"/>
                      </a:solidFill>
                      <a:latin typeface="Times New Roman" pitchFamily="18" charset="0"/>
                    </a:rPr>
                    <a:t> CO</a:t>
                  </a:r>
                  <a:r>
                    <a:rPr lang="en-US" altLang="en-US" sz="2400" b="1" baseline="-25000" dirty="0">
                      <a:solidFill>
                        <a:srgbClr val="333399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altLang="en-US" sz="2400" b="1" dirty="0">
                      <a:solidFill>
                        <a:srgbClr val="333399"/>
                      </a:solidFill>
                      <a:latin typeface="Times New Roman" pitchFamily="18" charset="0"/>
                    </a:rPr>
                    <a:t> :        </a:t>
                  </a:r>
                </a:p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 dirty="0">
                      <a:solidFill>
                        <a:srgbClr val="333399"/>
                      </a:solidFill>
                      <a:latin typeface="Times New Roman" pitchFamily="18" charset="0"/>
                    </a:rPr>
                    <a:t>                                 =          =           =  0,5 </a:t>
                  </a:r>
                  <a:r>
                    <a:rPr lang="en-US" altLang="en-US" sz="2400" b="1" dirty="0" err="1">
                      <a:solidFill>
                        <a:srgbClr val="333399"/>
                      </a:solidFill>
                      <a:latin typeface="Times New Roman" pitchFamily="18" charset="0"/>
                    </a:rPr>
                    <a:t>mol</a:t>
                  </a:r>
                  <a:r>
                    <a:rPr lang="en-US" altLang="en-US" sz="24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 </a:t>
                  </a:r>
                </a:p>
              </p:txBody>
            </p:sp>
            <p:grpSp>
              <p:nvGrpSpPr>
                <p:cNvPr id="19490" name="Group 39"/>
                <p:cNvGrpSpPr>
                  <a:grpSpLocks/>
                </p:cNvGrpSpPr>
                <p:nvPr/>
              </p:nvGrpSpPr>
              <p:grpSpPr bwMode="auto">
                <a:xfrm>
                  <a:off x="2772" y="3228"/>
                  <a:ext cx="456" cy="516"/>
                  <a:chOff x="2772" y="3228"/>
                  <a:chExt cx="456" cy="516"/>
                </a:xfrm>
              </p:grpSpPr>
              <p:sp>
                <p:nvSpPr>
                  <p:cNvPr id="1949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6" y="3228"/>
                    <a:ext cx="43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2400" b="1">
                        <a:solidFill>
                          <a:srgbClr val="333399"/>
                        </a:solidFill>
                        <a:latin typeface="Times New Roman" pitchFamily="18" charset="0"/>
                      </a:rPr>
                      <a:t>m</a:t>
                    </a:r>
                  </a:p>
                </p:txBody>
              </p:sp>
              <p:sp>
                <p:nvSpPr>
                  <p:cNvPr id="1949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772" y="3504"/>
                    <a:ext cx="3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6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49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6" y="3456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2400" b="1">
                        <a:solidFill>
                          <a:srgbClr val="333399"/>
                        </a:solidFill>
                        <a:latin typeface="Times New Roman" pitchFamily="18" charset="0"/>
                      </a:rPr>
                      <a:t>M</a:t>
                    </a:r>
                  </a:p>
                </p:txBody>
              </p:sp>
            </p:grpSp>
          </p:grpSp>
        </p:grpSp>
        <p:grpSp>
          <p:nvGrpSpPr>
            <p:cNvPr id="19483" name="Group 32"/>
            <p:cNvGrpSpPr>
              <a:grpSpLocks/>
            </p:cNvGrpSpPr>
            <p:nvPr/>
          </p:nvGrpSpPr>
          <p:grpSpPr bwMode="auto">
            <a:xfrm>
              <a:off x="3384" y="3252"/>
              <a:ext cx="456" cy="516"/>
              <a:chOff x="4248" y="2832"/>
              <a:chExt cx="456" cy="516"/>
            </a:xfrm>
          </p:grpSpPr>
          <p:sp>
            <p:nvSpPr>
              <p:cNvPr id="19484" name="Text Box 33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333399"/>
                    </a:solidFill>
                    <a:latin typeface="Times New Roman" pitchFamily="18" charset="0"/>
                  </a:rPr>
                  <a:t>22</a:t>
                </a:r>
              </a:p>
            </p:txBody>
          </p:sp>
          <p:sp>
            <p:nvSpPr>
              <p:cNvPr id="19485" name="Line 34"/>
              <p:cNvSpPr>
                <a:spLocks noChangeShapeType="1"/>
              </p:cNvSpPr>
              <p:nvPr/>
            </p:nvSpPr>
            <p:spPr bwMode="auto">
              <a:xfrm>
                <a:off x="4248" y="310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6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6" name="Text Box 35"/>
              <p:cNvSpPr txBox="1">
                <a:spLocks noChangeArrowheads="1"/>
              </p:cNvSpPr>
              <p:nvPr/>
            </p:nvSpPr>
            <p:spPr bwMode="auto">
              <a:xfrm>
                <a:off x="4272" y="30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333399"/>
                    </a:solidFill>
                    <a:latin typeface="Times New Roman" pitchFamily="18" charset="0"/>
                  </a:rPr>
                  <a:t>44</a:t>
                </a:r>
              </a:p>
            </p:txBody>
          </p:sp>
        </p:grpSp>
      </p:grpSp>
      <p:grpSp>
        <p:nvGrpSpPr>
          <p:cNvPr id="99384" name="Group 56"/>
          <p:cNvGrpSpPr>
            <a:grpSpLocks/>
          </p:cNvGrpSpPr>
          <p:nvPr/>
        </p:nvGrpSpPr>
        <p:grpSpPr bwMode="auto">
          <a:xfrm>
            <a:off x="1447800" y="1828800"/>
            <a:ext cx="5943600" cy="1562100"/>
            <a:chOff x="1008" y="1344"/>
            <a:chExt cx="3744" cy="984"/>
          </a:xfrm>
        </p:grpSpPr>
        <p:grpSp>
          <p:nvGrpSpPr>
            <p:cNvPr id="19464" name="Group 55"/>
            <p:cNvGrpSpPr>
              <a:grpSpLocks/>
            </p:cNvGrpSpPr>
            <p:nvPr/>
          </p:nvGrpSpPr>
          <p:grpSpPr bwMode="auto">
            <a:xfrm>
              <a:off x="2743" y="1800"/>
              <a:ext cx="1229" cy="528"/>
              <a:chOff x="2743" y="1800"/>
              <a:chExt cx="1229" cy="528"/>
            </a:xfrm>
          </p:grpSpPr>
          <p:grpSp>
            <p:nvGrpSpPr>
              <p:cNvPr id="19473" name="Group 22"/>
              <p:cNvGrpSpPr>
                <a:grpSpLocks/>
              </p:cNvGrpSpPr>
              <p:nvPr/>
            </p:nvGrpSpPr>
            <p:grpSpPr bwMode="auto">
              <a:xfrm>
                <a:off x="2743" y="1800"/>
                <a:ext cx="434" cy="516"/>
                <a:chOff x="4248" y="2832"/>
                <a:chExt cx="456" cy="516"/>
              </a:xfrm>
            </p:grpSpPr>
            <p:sp>
              <p:nvSpPr>
                <p:cNvPr id="1947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72" y="2832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>
                      <a:solidFill>
                        <a:srgbClr val="333399"/>
                      </a:solidFill>
                      <a:latin typeface="Times New Roman" pitchFamily="18" charset="0"/>
                    </a:rPr>
                    <a:t>m</a:t>
                  </a:r>
                </a:p>
              </p:txBody>
            </p:sp>
            <p:sp>
              <p:nvSpPr>
                <p:cNvPr id="19479" name="Line 24"/>
                <p:cNvSpPr>
                  <a:spLocks noChangeShapeType="1"/>
                </p:cNvSpPr>
                <p:nvPr/>
              </p:nvSpPr>
              <p:spPr bwMode="auto">
                <a:xfrm>
                  <a:off x="4248" y="310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48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272" y="3060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>
                      <a:solidFill>
                        <a:srgbClr val="333399"/>
                      </a:solidFill>
                      <a:latin typeface="Times New Roman" pitchFamily="18" charset="0"/>
                    </a:rPr>
                    <a:t>M</a:t>
                  </a:r>
                </a:p>
              </p:txBody>
            </p:sp>
          </p:grpSp>
          <p:grpSp>
            <p:nvGrpSpPr>
              <p:cNvPr id="19474" name="Group 28"/>
              <p:cNvGrpSpPr>
                <a:grpSpLocks/>
              </p:cNvGrpSpPr>
              <p:nvPr/>
            </p:nvGrpSpPr>
            <p:grpSpPr bwMode="auto">
              <a:xfrm>
                <a:off x="3348" y="1812"/>
                <a:ext cx="624" cy="516"/>
                <a:chOff x="4248" y="2832"/>
                <a:chExt cx="456" cy="516"/>
              </a:xfrm>
            </p:grpSpPr>
            <p:sp>
              <p:nvSpPr>
                <p:cNvPr id="1947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272" y="2832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>
                      <a:solidFill>
                        <a:srgbClr val="333399"/>
                      </a:solidFill>
                      <a:latin typeface="Times New Roman" pitchFamily="18" charset="0"/>
                    </a:rPr>
                    <a:t>10</a:t>
                  </a:r>
                </a:p>
              </p:txBody>
            </p:sp>
            <p:sp>
              <p:nvSpPr>
                <p:cNvPr id="19476" name="Line 30"/>
                <p:cNvSpPr>
                  <a:spLocks noChangeShapeType="1"/>
                </p:cNvSpPr>
                <p:nvPr/>
              </p:nvSpPr>
              <p:spPr bwMode="auto">
                <a:xfrm>
                  <a:off x="4248" y="310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47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272" y="3060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>
                      <a:solidFill>
                        <a:srgbClr val="333399"/>
                      </a:solidFill>
                      <a:latin typeface="Times New Roman" pitchFamily="18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19465" name="Group 54"/>
            <p:cNvGrpSpPr>
              <a:grpSpLocks/>
            </p:cNvGrpSpPr>
            <p:nvPr/>
          </p:nvGrpSpPr>
          <p:grpSpPr bwMode="auto">
            <a:xfrm>
              <a:off x="1008" y="1344"/>
              <a:ext cx="3744" cy="927"/>
              <a:chOff x="1008" y="1344"/>
              <a:chExt cx="3744" cy="927"/>
            </a:xfrm>
          </p:grpSpPr>
          <p:sp>
            <p:nvSpPr>
              <p:cNvPr id="19466" name="Text Box 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3744" cy="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371600" indent="-137160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i="1">
                    <a:solidFill>
                      <a:srgbClr val="008000"/>
                    </a:solidFill>
                    <a:latin typeface="Times New Roman" pitchFamily="18" charset="0"/>
                  </a:rPr>
                  <a:t>Bài giải</a:t>
                </a:r>
                <a:r>
                  <a:rPr lang="en-US" alt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 :</a:t>
                </a: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</a:rPr>
                  <a:t>                    </a:t>
                </a:r>
                <a:r>
                  <a:rPr lang="en-US" altLang="en-US" sz="2400" b="1">
                    <a:solidFill>
                      <a:srgbClr val="333399"/>
                    </a:solidFill>
                    <a:latin typeface="Times New Roman" pitchFamily="18" charset="0"/>
                  </a:rPr>
                  <a:t> = 100 g/mol                              Số mol của CaCO</a:t>
                </a:r>
                <a:r>
                  <a:rPr lang="en-US" altLang="en-US" sz="2400" b="1" baseline="-25000">
                    <a:solidFill>
                      <a:srgbClr val="333399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400" b="1">
                    <a:solidFill>
                      <a:srgbClr val="333399"/>
                    </a:solidFill>
                    <a:latin typeface="Times New Roman" pitchFamily="18" charset="0"/>
                  </a:rPr>
                  <a:t>  :   </a:t>
                </a:r>
              </a:p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333399"/>
                    </a:solidFill>
                    <a:latin typeface="Times New Roman" pitchFamily="18" charset="0"/>
                  </a:rPr>
                  <a:t>                              =            =            =  0,1 mol</a:t>
                </a: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grpSp>
            <p:nvGrpSpPr>
              <p:cNvPr id="19467" name="Group 53"/>
              <p:cNvGrpSpPr>
                <a:grpSpLocks/>
              </p:cNvGrpSpPr>
              <p:nvPr/>
            </p:nvGrpSpPr>
            <p:grpSpPr bwMode="auto">
              <a:xfrm>
                <a:off x="2058" y="1392"/>
                <a:ext cx="662" cy="274"/>
                <a:chOff x="2058" y="1392"/>
                <a:chExt cx="662" cy="274"/>
              </a:xfrm>
            </p:grpSpPr>
            <p:sp>
              <p:nvSpPr>
                <p:cNvPr id="1947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224" y="1454"/>
                  <a:ext cx="49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1600">
                      <a:solidFill>
                        <a:srgbClr val="333399"/>
                      </a:solidFill>
                      <a:latin typeface="Times New Roman" pitchFamily="18" charset="0"/>
                    </a:rPr>
                    <a:t>CaCO</a:t>
                  </a:r>
                  <a:r>
                    <a:rPr lang="en-US" altLang="en-US" sz="1600" baseline="-25000">
                      <a:solidFill>
                        <a:srgbClr val="333399"/>
                      </a:solidFill>
                      <a:latin typeface="Times New Roman" pitchFamily="18" charset="0"/>
                    </a:rPr>
                    <a:t>3</a:t>
                  </a:r>
                  <a:endParaRPr lang="en-US" altLang="en-US" sz="160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472" name="WordArt 4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058" y="1392"/>
                  <a:ext cx="221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solidFill>
                        <a:srgbClr val="3333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M</a:t>
                  </a:r>
                </a:p>
              </p:txBody>
            </p:sp>
          </p:grpSp>
          <p:grpSp>
            <p:nvGrpSpPr>
              <p:cNvPr id="19468" name="Group 51"/>
              <p:cNvGrpSpPr>
                <a:grpSpLocks/>
              </p:cNvGrpSpPr>
              <p:nvPr/>
            </p:nvGrpSpPr>
            <p:grpSpPr bwMode="auto">
              <a:xfrm>
                <a:off x="1872" y="2016"/>
                <a:ext cx="720" cy="255"/>
                <a:chOff x="1872" y="2016"/>
                <a:chExt cx="720" cy="255"/>
              </a:xfrm>
            </p:grpSpPr>
            <p:sp>
              <p:nvSpPr>
                <p:cNvPr id="1946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980" y="2059"/>
                  <a:ext cx="61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1600" b="1">
                      <a:solidFill>
                        <a:srgbClr val="333399"/>
                      </a:solidFill>
                      <a:latin typeface="Times New Roman" pitchFamily="18" charset="0"/>
                    </a:rPr>
                    <a:t>CaCO</a:t>
                  </a:r>
                  <a:r>
                    <a:rPr lang="en-US" altLang="en-US" sz="1600" b="1" baseline="-25000">
                      <a:solidFill>
                        <a:srgbClr val="333399"/>
                      </a:solidFill>
                      <a:latin typeface="Times New Roman" pitchFamily="18" charset="0"/>
                    </a:rPr>
                    <a:t>3</a:t>
                  </a:r>
                  <a:endParaRPr lang="en-US" altLang="en-US" sz="1600" b="1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470" name="WordArt 5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72" y="2016"/>
                  <a:ext cx="144" cy="14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kern="10"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n</a:t>
                  </a:r>
                </a:p>
              </p:txBody>
            </p:sp>
          </p:grpSp>
        </p:grpSp>
      </p:grpSp>
      <p:sp>
        <p:nvSpPr>
          <p:cNvPr id="19463" name="Text Box 57"/>
          <p:cNvSpPr txBox="1">
            <a:spLocks noChangeArrowheads="1"/>
          </p:cNvSpPr>
          <p:nvPr/>
        </p:nvSpPr>
        <p:spPr bwMode="auto">
          <a:xfrm>
            <a:off x="990600" y="838200"/>
            <a:ext cx="5791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FF3300"/>
                </a:solidFill>
                <a:latin typeface="Times New Roman" pitchFamily="18" charset="0"/>
              </a:rPr>
              <a:t>Bài tập 2:</a:t>
            </a: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</a:rPr>
              <a:t> Hãy tính số mol của:</a:t>
            </a:r>
            <a:endParaRPr lang="en-US" altLang="en-US" sz="2600" b="1" u="sng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350" y="314325"/>
            <a:ext cx="847725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marL="334963" indent="-334963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II.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Chuyển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đổi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giữa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tích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752474" y="1219200"/>
            <a:ext cx="3133725" cy="1073944"/>
            <a:chOff x="2256" y="516"/>
            <a:chExt cx="1536" cy="384"/>
          </a:xfrm>
        </p:grpSpPr>
        <p:sp>
          <p:nvSpPr>
            <p:cNvPr id="1947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76" y="612"/>
              <a:ext cx="1296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V = n . </a:t>
              </a:r>
              <a:r>
                <a:rPr lang="en-US" sz="3600" b="1" kern="1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24,79</a:t>
              </a:r>
              <a:endParaRPr lang="en-US" sz="3600" b="1" kern="10" dirty="0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478" name="Rectangle 17"/>
            <p:cNvSpPr>
              <a:spLocks noChangeArrowheads="1"/>
            </p:cNvSpPr>
            <p:nvPr/>
          </p:nvSpPr>
          <p:spPr bwMode="auto">
            <a:xfrm>
              <a:off x="2256" y="516"/>
              <a:ext cx="1536" cy="384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676400" y="2466109"/>
            <a:ext cx="5034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</a:rPr>
              <a:t>V: </a:t>
            </a:r>
            <a:r>
              <a:rPr lang="en-US" altLang="en-US" sz="2400" b="1" dirty="0" err="1">
                <a:solidFill>
                  <a:prstClr val="black"/>
                </a:solidFill>
              </a:rPr>
              <a:t>thể</a:t>
            </a:r>
            <a:r>
              <a:rPr lang="en-US" altLang="en-US" sz="2400" b="1" dirty="0">
                <a:solidFill>
                  <a:prstClr val="black"/>
                </a:solidFill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</a:rPr>
              <a:t>tích</a:t>
            </a:r>
            <a:r>
              <a:rPr lang="en-US" altLang="en-US" sz="2400" b="1" dirty="0">
                <a:solidFill>
                  <a:prstClr val="black"/>
                </a:solidFill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</a:rPr>
              <a:t>chất</a:t>
            </a:r>
            <a:r>
              <a:rPr lang="en-US" altLang="en-US" sz="2400" b="1" dirty="0">
                <a:solidFill>
                  <a:prstClr val="black"/>
                </a:solidFill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</a:rPr>
              <a:t>khí</a:t>
            </a:r>
            <a:r>
              <a:rPr lang="en-US" altLang="en-US" sz="2400" b="1" dirty="0">
                <a:solidFill>
                  <a:prstClr val="black"/>
                </a:solidFill>
              </a:rPr>
              <a:t> ở (</a:t>
            </a:r>
            <a:r>
              <a:rPr lang="en-US" altLang="en-US" sz="2400" b="1" dirty="0" err="1">
                <a:solidFill>
                  <a:prstClr val="black"/>
                </a:solidFill>
              </a:rPr>
              <a:t>đktc</a:t>
            </a:r>
            <a:r>
              <a:rPr lang="en-US" altLang="en-US" sz="2400" b="1" dirty="0">
                <a:solidFill>
                  <a:prstClr val="black"/>
                </a:solidFill>
              </a:rPr>
              <a:t>) (</a:t>
            </a:r>
            <a:r>
              <a:rPr lang="en-US" altLang="en-US" sz="2400" b="1" dirty="0" err="1">
                <a:solidFill>
                  <a:prstClr val="black"/>
                </a:solidFill>
              </a:rPr>
              <a:t>lít</a:t>
            </a:r>
            <a:r>
              <a:rPr lang="en-US" altLang="en-US" sz="2400" b="1" dirty="0">
                <a:solidFill>
                  <a:prstClr val="black"/>
                </a:solidFill>
              </a:rPr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</a:rPr>
              <a:t>n: </a:t>
            </a:r>
            <a:r>
              <a:rPr lang="en-US" altLang="en-US" sz="2400" b="1" dirty="0" err="1">
                <a:solidFill>
                  <a:prstClr val="black"/>
                </a:solidFill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</a:rPr>
              <a:t>mol</a:t>
            </a:r>
            <a:r>
              <a:rPr lang="en-US" altLang="en-US" sz="2400" b="1" dirty="0">
                <a:solidFill>
                  <a:prstClr val="black"/>
                </a:solidFill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</a:rPr>
              <a:t>chất</a:t>
            </a:r>
            <a:r>
              <a:rPr lang="en-US" altLang="en-US" sz="2400" b="1" dirty="0">
                <a:solidFill>
                  <a:prstClr val="black"/>
                </a:solidFill>
              </a:rPr>
              <a:t> (n)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26646" y="1836340"/>
            <a:ext cx="561975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5181600" y="1219200"/>
            <a:ext cx="3429000" cy="1055688"/>
            <a:chOff x="3216" y="1130"/>
            <a:chExt cx="2160" cy="665"/>
          </a:xfrm>
        </p:grpSpPr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3216" y="1130"/>
              <a:ext cx="1392" cy="665"/>
              <a:chOff x="2160" y="1248"/>
              <a:chExt cx="1248" cy="665"/>
            </a:xfrm>
          </p:grpSpPr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800080"/>
                    </a:solidFill>
                    <a:latin typeface="Times New Roman" pitchFamily="18" charset="0"/>
                  </a:rPr>
                  <a:t>n  = 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2628" y="1248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800080"/>
                    </a:solidFill>
                    <a:latin typeface="Times New Roman" pitchFamily="18" charset="0"/>
                  </a:rPr>
                  <a:t>V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544" y="1548"/>
                <a:ext cx="86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 smtClean="0">
                    <a:solidFill>
                      <a:srgbClr val="800080"/>
                    </a:solidFill>
                    <a:latin typeface="Times New Roman" pitchFamily="18" charset="0"/>
                  </a:rPr>
                  <a:t>24,79</a:t>
                </a:r>
                <a:endParaRPr lang="en-US" altLang="en-US" b="1" dirty="0">
                  <a:solidFill>
                    <a:srgbClr val="80008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6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4368" y="124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i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itchFamily="18" charset="0"/>
                </a:rPr>
                <a:t>mol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itchFamily="18" charset="0"/>
                </a:rPr>
                <a:t>)   </a:t>
              </a:r>
              <a:endParaRPr lang="en-US" altLang="en-US" sz="2400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9862" y="3657600"/>
            <a:ext cx="8512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VD1: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2,5 </a:t>
            </a:r>
            <a:r>
              <a:rPr lang="en-US" altLang="en-US" sz="2800" b="1" dirty="0" err="1"/>
              <a:t>mol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khí</a:t>
            </a:r>
            <a:r>
              <a:rPr lang="en-US" altLang="en-US" sz="2800" b="1" dirty="0"/>
              <a:t> 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 ở (</a:t>
            </a:r>
            <a:r>
              <a:rPr lang="en-US" altLang="en-US" sz="2800" b="1" dirty="0" err="1"/>
              <a:t>đktc</a:t>
            </a:r>
            <a:r>
              <a:rPr lang="en-US" altLang="en-US" sz="2800" b="1" dirty="0"/>
              <a:t>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2883" y="4419600"/>
            <a:ext cx="7429501" cy="704910"/>
            <a:chOff x="892883" y="4419600"/>
            <a:chExt cx="7429501" cy="704910"/>
          </a:xfrm>
        </p:grpSpPr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892883" y="4419600"/>
              <a:ext cx="742950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371600" indent="-137160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002060"/>
                  </a:solidFill>
                  <a:latin typeface="Times New Roman" pitchFamily="18" charset="0"/>
                </a:rPr>
                <a:t>V</a:t>
              </a:r>
              <a:r>
                <a:rPr lang="en-US" altLang="en-US" b="1" baseline="-25000" dirty="0" smtClean="0">
                  <a:solidFill>
                    <a:srgbClr val="002060"/>
                  </a:solidFill>
                  <a:latin typeface="Times New Roman" pitchFamily="18" charset="0"/>
                </a:rPr>
                <a:t>H</a:t>
              </a:r>
              <a:r>
                <a:rPr lang="en-US" altLang="en-US" b="1" dirty="0" smtClean="0">
                  <a:solidFill>
                    <a:srgbClr val="002060"/>
                  </a:solidFill>
                  <a:latin typeface="Times New Roman" pitchFamily="18" charset="0"/>
                </a:rPr>
                <a:t> = n . 24.79 = 2,5 . 24,79 = 61,975 (</a:t>
              </a:r>
              <a:r>
                <a:rPr lang="en-US" altLang="en-US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lít</a:t>
              </a:r>
              <a:r>
                <a:rPr lang="en-US" altLang="en-US" b="1" dirty="0" smtClean="0">
                  <a:solidFill>
                    <a:srgbClr val="002060"/>
                  </a:solidFill>
                  <a:latin typeface="Times New Roman" pitchFamily="18" charset="0"/>
                </a:rPr>
                <a:t>)</a:t>
              </a:r>
              <a:endParaRPr lang="en-US" altLang="en-US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1357745" y="4724400"/>
              <a:ext cx="4787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371600" indent="-137160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endParaRPr lang="en-US" altLang="en-US" sz="20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8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2822" y="2011005"/>
            <a:ext cx="3065463" cy="1066800"/>
            <a:chOff x="5181600" y="2057400"/>
            <a:chExt cx="3065463" cy="1066800"/>
          </a:xfrm>
        </p:grpSpPr>
        <p:pic>
          <p:nvPicPr>
            <p:cNvPr id="1536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613" y="2068513"/>
              <a:ext cx="2236787" cy="102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181600" y="2057400"/>
              <a:ext cx="3065463" cy="10668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83936" y="2468711"/>
            <a:ext cx="3544887" cy="1218189"/>
            <a:chOff x="2963863" y="3211513"/>
            <a:chExt cx="3065462" cy="830262"/>
          </a:xfrm>
        </p:grpSpPr>
        <p:pic>
          <p:nvPicPr>
            <p:cNvPr id="1536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063" y="3211513"/>
              <a:ext cx="2354262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963863" y="3211513"/>
              <a:ext cx="3065462" cy="8302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12535" y="1228367"/>
            <a:ext cx="3087687" cy="782638"/>
            <a:chOff x="4953000" y="457201"/>
            <a:chExt cx="3087687" cy="782638"/>
          </a:xfrm>
        </p:grpSpPr>
        <p:sp>
          <p:nvSpPr>
            <p:cNvPr id="14" name="Rectangle 13"/>
            <p:cNvSpPr/>
            <p:nvPr/>
          </p:nvSpPr>
          <p:spPr>
            <a:xfrm>
              <a:off x="4953000" y="457201"/>
              <a:ext cx="3087687" cy="78263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77838"/>
              <a:ext cx="2823186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5308953" y="4754559"/>
            <a:ext cx="3133725" cy="1073944"/>
            <a:chOff x="2256" y="516"/>
            <a:chExt cx="1536" cy="384"/>
          </a:xfrm>
        </p:grpSpPr>
        <p:sp>
          <p:nvSpPr>
            <p:cNvPr id="2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76" y="612"/>
              <a:ext cx="1296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V = n . </a:t>
              </a:r>
              <a:r>
                <a:rPr lang="en-US" sz="3600" b="1" kern="1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24,79</a:t>
              </a:r>
              <a:endParaRPr lang="en-US" sz="3600" b="1" kern="10" dirty="0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2256" y="516"/>
              <a:ext cx="1536" cy="384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3773" y="4659851"/>
            <a:ext cx="3696241" cy="1247775"/>
            <a:chOff x="3886200" y="5334000"/>
            <a:chExt cx="3886200" cy="1247775"/>
          </a:xfrm>
        </p:grpSpPr>
        <p:sp>
          <p:nvSpPr>
            <p:cNvPr id="17" name="Rectangle 16"/>
            <p:cNvSpPr/>
            <p:nvPr/>
          </p:nvSpPr>
          <p:spPr>
            <a:xfrm>
              <a:off x="3886200" y="5334000"/>
              <a:ext cx="3886200" cy="12477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4" name="Group 40"/>
            <p:cNvGrpSpPr>
              <a:grpSpLocks/>
            </p:cNvGrpSpPr>
            <p:nvPr/>
          </p:nvGrpSpPr>
          <p:grpSpPr bwMode="auto">
            <a:xfrm>
              <a:off x="4343400" y="5381625"/>
              <a:ext cx="3429000" cy="1055688"/>
              <a:chOff x="3216" y="1130"/>
              <a:chExt cx="2160" cy="665"/>
            </a:xfrm>
          </p:grpSpPr>
          <p:grpSp>
            <p:nvGrpSpPr>
              <p:cNvPr id="25" name="Group 15"/>
              <p:cNvGrpSpPr>
                <a:grpSpLocks/>
              </p:cNvGrpSpPr>
              <p:nvPr/>
            </p:nvGrpSpPr>
            <p:grpSpPr bwMode="auto">
              <a:xfrm>
                <a:off x="3216" y="1130"/>
                <a:ext cx="1392" cy="665"/>
                <a:chOff x="2160" y="1248"/>
                <a:chExt cx="1248" cy="66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60" y="1392"/>
                  <a:ext cx="672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b="1">
                      <a:latin typeface="Times New Roman" pitchFamily="18" charset="0"/>
                    </a:rPr>
                    <a:t>n  = </a:t>
                  </a:r>
                </a:p>
              </p:txBody>
            </p:sp>
            <p:sp>
              <p:nvSpPr>
                <p:cNvPr id="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628" y="1248"/>
                  <a:ext cx="672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b="1" dirty="0">
                      <a:latin typeface="Times New Roman" pitchFamily="18" charset="0"/>
                    </a:rPr>
                    <a:t>V</a:t>
                  </a:r>
                </a:p>
              </p:txBody>
            </p:sp>
            <p:sp>
              <p:nvSpPr>
                <p:cNvPr id="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544" y="1548"/>
                  <a:ext cx="86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b="1" dirty="0" smtClean="0">
                      <a:latin typeface="Times New Roman" pitchFamily="18" charset="0"/>
                    </a:rPr>
                    <a:t>24,79</a:t>
                  </a:r>
                  <a:endParaRPr lang="en-US" alt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30" name="Line 14"/>
                <p:cNvSpPr>
                  <a:spLocks noChangeShapeType="1"/>
                </p:cNvSpPr>
                <p:nvPr/>
              </p:nvSpPr>
              <p:spPr bwMode="auto">
                <a:xfrm>
                  <a:off x="2736" y="1584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6" name="Text Box 38"/>
              <p:cNvSpPr txBox="1">
                <a:spLocks noChangeArrowheads="1"/>
              </p:cNvSpPr>
              <p:nvPr/>
            </p:nvSpPr>
            <p:spPr bwMode="auto">
              <a:xfrm>
                <a:off x="4368" y="1248"/>
                <a:ext cx="100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i="1" dirty="0">
                    <a:latin typeface="Times New Roman" pitchFamily="18" charset="0"/>
                  </a:rPr>
                  <a:t>(</a:t>
                </a:r>
                <a:r>
                  <a:rPr lang="en-US" altLang="en-US" sz="2800" i="1" dirty="0" err="1">
                    <a:latin typeface="Times New Roman" pitchFamily="18" charset="0"/>
                  </a:rPr>
                  <a:t>mol</a:t>
                </a:r>
                <a:r>
                  <a:rPr lang="en-US" altLang="en-US" sz="2800" i="1" dirty="0">
                    <a:latin typeface="Times New Roman" pitchFamily="18" charset="0"/>
                  </a:rPr>
                  <a:t>)   </a:t>
                </a:r>
                <a:endParaRPr lang="en-US" altLang="en-US" sz="2400" b="1" dirty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</p:grpSp>
      <p:cxnSp>
        <p:nvCxnSpPr>
          <p:cNvPr id="9" name="Straight Arrow Connector 8"/>
          <p:cNvCxnSpPr>
            <a:stCxn id="19" idx="3"/>
          </p:cNvCxnSpPr>
          <p:nvPr/>
        </p:nvCxnSpPr>
        <p:spPr>
          <a:xfrm flipV="1">
            <a:off x="3748285" y="1619686"/>
            <a:ext cx="1364250" cy="92471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9" idx="3"/>
            <a:endCxn id="20" idx="1"/>
          </p:cNvCxnSpPr>
          <p:nvPr/>
        </p:nvCxnSpPr>
        <p:spPr>
          <a:xfrm>
            <a:off x="3748285" y="2544405"/>
            <a:ext cx="1135651" cy="533401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7" idx="3"/>
            <a:endCxn id="23" idx="1"/>
          </p:cNvCxnSpPr>
          <p:nvPr/>
        </p:nvCxnSpPr>
        <p:spPr>
          <a:xfrm>
            <a:off x="4380014" y="5283739"/>
            <a:ext cx="928939" cy="779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897057" y="287482"/>
            <a:ext cx="3140272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marL="334963" indent="-334963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TỔNG HỢP</a:t>
            </a:r>
            <a:endParaRPr lang="en-US" alt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2572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6800" y="2797076"/>
            <a:ext cx="716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002060"/>
                </a:solidFill>
              </a:rPr>
              <a:t>a.Tính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mol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</a:rPr>
              <a:t>: 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12,395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lít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khí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O</a:t>
            </a:r>
            <a:r>
              <a:rPr lang="en-US" altLang="en-US" sz="3600" b="1" baseline="-25000" dirty="0" smtClean="0">
                <a:solidFill>
                  <a:srgbClr val="002060"/>
                </a:solidFill>
              </a:rPr>
              <a:t>2</a:t>
            </a:r>
            <a:endParaRPr lang="en-US" altLang="en-US" sz="3600" b="1" dirty="0" smtClean="0">
              <a:solidFill>
                <a:srgbClr val="002060"/>
              </a:solidFill>
            </a:endParaRPr>
          </a:p>
          <a:p>
            <a:r>
              <a:rPr lang="en-US" altLang="en-US" sz="3600" b="1" dirty="0" err="1" smtClean="0">
                <a:solidFill>
                  <a:srgbClr val="002060"/>
                </a:solidFill>
              </a:rPr>
              <a:t>b.Tính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tích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2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mol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khí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CO</a:t>
            </a:r>
          </a:p>
          <a:p>
            <a:r>
              <a:rPr lang="en-US" altLang="en-US" sz="3600" b="1" dirty="0" smtClean="0">
                <a:solidFill>
                  <a:srgbClr val="002060"/>
                </a:solidFill>
              </a:rPr>
              <a:t>c.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Tính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số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mol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20g CaCO</a:t>
            </a:r>
            <a:r>
              <a:rPr lang="en-US" altLang="en-US" sz="3600" b="1" baseline="-25000" dirty="0" smtClean="0">
                <a:solidFill>
                  <a:srgbClr val="002060"/>
                </a:solidFill>
              </a:rPr>
              <a:t>3</a:t>
            </a:r>
            <a:endParaRPr lang="en-US" altLang="en-US" sz="3600" b="1" dirty="0" smtClean="0">
              <a:solidFill>
                <a:srgbClr val="002060"/>
              </a:solidFill>
            </a:endParaRPr>
          </a:p>
          <a:p>
            <a:r>
              <a:rPr lang="en-US" altLang="en-US" sz="3600" b="1" dirty="0" smtClean="0">
                <a:solidFill>
                  <a:srgbClr val="002060"/>
                </a:solidFill>
              </a:rPr>
              <a:t>d.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Tính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khối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lượng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10g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NaOH</a:t>
            </a:r>
            <a:endParaRPr lang="en-US" altLang="en-US" sz="3600" b="1" dirty="0">
              <a:solidFill>
                <a:srgbClr val="002060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810000" y="511314"/>
            <a:ext cx="259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C00000"/>
                </a:solidFill>
              </a:rPr>
              <a:t>BÀI TẬP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29"/>
          <p:cNvSpPr txBox="1">
            <a:spLocks noChangeArrowheads="1"/>
          </p:cNvSpPr>
          <p:nvPr/>
        </p:nvSpPr>
        <p:spPr bwMode="auto">
          <a:xfrm>
            <a:off x="685800" y="1017010"/>
            <a:ext cx="556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thuộc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endParaRPr lang="en-US" sz="3200" b="1" dirty="0" smtClean="0">
              <a:latin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+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Arial" charset="0"/>
              </a:rPr>
              <a:t>nhà</a:t>
            </a:r>
            <a:endParaRPr 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0" y="885825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200">
                <a:latin typeface="Times New Roman" pitchFamily="18" charset="0"/>
                <a:cs typeface="Times New Roman" pitchFamily="18" charset="0"/>
              </a:rPr>
              <a:t>  </a:t>
            </a:r>
            <a:endParaRPr lang="pt-BR"/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815936" y="228600"/>
            <a:ext cx="2365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DẶN DÒ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7368" y="2514600"/>
            <a:ext cx="71628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000" b="1" dirty="0" err="1" smtClean="0">
                <a:solidFill>
                  <a:srgbClr val="002060"/>
                </a:solidFill>
              </a:rPr>
              <a:t>a.Tính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</a:rPr>
              <a:t>số</a:t>
            </a:r>
            <a:r>
              <a:rPr lang="en-US" altLang="en-US" sz="3000" b="1" dirty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</a:rPr>
              <a:t>mol</a:t>
            </a:r>
            <a:r>
              <a:rPr lang="en-US" altLang="en-US" sz="3000" b="1" dirty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000" b="1" dirty="0">
                <a:solidFill>
                  <a:srgbClr val="002060"/>
                </a:solidFill>
              </a:rPr>
              <a:t>: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14,874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lít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khí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N</a:t>
            </a:r>
            <a:r>
              <a:rPr lang="en-US" altLang="en-US" sz="3000" b="1" baseline="-25000" dirty="0" smtClean="0">
                <a:solidFill>
                  <a:srgbClr val="002060"/>
                </a:solidFill>
              </a:rPr>
              <a:t>2</a:t>
            </a:r>
            <a:endParaRPr lang="en-US" altLang="en-US" sz="3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000" b="1" dirty="0" err="1" smtClean="0">
                <a:solidFill>
                  <a:srgbClr val="002060"/>
                </a:solidFill>
              </a:rPr>
              <a:t>b.Tính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</a:rPr>
              <a:t>thể</a:t>
            </a:r>
            <a:r>
              <a:rPr lang="en-US" altLang="en-US" sz="3000" b="1" dirty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</a:rPr>
              <a:t>tích</a:t>
            </a:r>
            <a:r>
              <a:rPr lang="en-US" altLang="en-US" sz="3000" b="1" dirty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3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mol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khí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CO</a:t>
            </a:r>
            <a:r>
              <a:rPr lang="en-US" altLang="en-US" sz="3000" b="1" baseline="-25000" dirty="0" smtClean="0">
                <a:solidFill>
                  <a:srgbClr val="002060"/>
                </a:solidFill>
              </a:rPr>
              <a:t>2</a:t>
            </a:r>
            <a:endParaRPr lang="en-US" altLang="en-US" sz="3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000" b="1" dirty="0" smtClean="0">
                <a:solidFill>
                  <a:srgbClr val="002060"/>
                </a:solidFill>
              </a:rPr>
              <a:t>c.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Tính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số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mol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49g H</a:t>
            </a:r>
            <a:r>
              <a:rPr lang="en-US" altLang="en-US" sz="3000" b="1" baseline="-25000" dirty="0" smtClean="0">
                <a:solidFill>
                  <a:srgbClr val="002060"/>
                </a:solidFill>
              </a:rPr>
              <a:t>2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SO</a:t>
            </a:r>
            <a:r>
              <a:rPr lang="en-US" altLang="en-US" sz="3000" b="1" baseline="-25000" dirty="0" smtClean="0">
                <a:solidFill>
                  <a:srgbClr val="002060"/>
                </a:solidFill>
              </a:rPr>
              <a:t>4</a:t>
            </a:r>
            <a:endParaRPr lang="en-US" altLang="en-US" sz="3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000" b="1" dirty="0" smtClean="0">
                <a:solidFill>
                  <a:srgbClr val="002060"/>
                </a:solidFill>
              </a:rPr>
              <a:t>d.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Tính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khối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lượng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 15,8g KMnO</a:t>
            </a:r>
            <a:r>
              <a:rPr lang="en-US" altLang="en-US" sz="3000" b="1" baseline="-25000" dirty="0" smtClean="0">
                <a:solidFill>
                  <a:srgbClr val="002060"/>
                </a:solidFill>
              </a:rPr>
              <a:t>4</a:t>
            </a:r>
            <a:endParaRPr lang="en-US" altLang="en-US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5000" y="1066800"/>
            <a:ext cx="5867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5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5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85800" y="1600200"/>
            <a:ext cx="7772400" cy="206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marL="1427163" indent="-1427163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Mol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2: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Khối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lượng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mol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3: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tích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mol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? </a:t>
            </a:r>
            <a:endParaRPr lang="en-US" alt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628900" y="935599"/>
            <a:ext cx="38862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marL="1427163" indent="-1427163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</a:rPr>
              <a:t>KIỂM TRA BÀI CŨ</a:t>
            </a:r>
            <a:endParaRPr lang="en-US" altLang="en-US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1842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92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Mol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1mol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 6.10</a:t>
            </a:r>
            <a:r>
              <a:rPr lang="en-US" altLang="en-US" sz="2800" b="1" baseline="30000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23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909483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Khối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lượng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mol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1mol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CuO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 M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CuO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 = 64+16 =80g/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altLang="en-US" sz="2800" b="1" dirty="0" smtClean="0">
              <a:solidFill>
                <a:srgbClr val="00206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0,5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CuO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(n)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m = 0,5.80 = 40g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 m=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n.M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5" y="533400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mol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1mol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oxi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đkc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24,79 lit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2057400"/>
            <a:ext cx="8153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CHUYỂN ĐỔI GIỮA 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KHỐI LƯỢNG - THỂ TÍCH 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 LƯỢNG CHẤT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536287"/>
            <a:ext cx="80010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marL="334963" indent="-334963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I.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Chuyển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giữa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lượng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chất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khối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lượng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chất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71500" y="1107986"/>
            <a:ext cx="2514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30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altLang="en-US" sz="30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endParaRPr lang="en-US" altLang="en-US" sz="30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3158836" y="2089150"/>
            <a:ext cx="2556164" cy="755072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m = n . M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571500" y="2971800"/>
            <a:ext cx="74295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i="1" u="sng" dirty="0" err="1">
                <a:solidFill>
                  <a:srgbClr val="008000"/>
                </a:solidFill>
                <a:latin typeface="Times New Roman" pitchFamily="18" charset="0"/>
              </a:rPr>
              <a:t>Trong</a:t>
            </a:r>
            <a:r>
              <a:rPr lang="en-US" altLang="en-US" sz="30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3000" b="1" i="1" u="sng" dirty="0" err="1">
                <a:solidFill>
                  <a:srgbClr val="008000"/>
                </a:solidFill>
                <a:latin typeface="Times New Roman" pitchFamily="18" charset="0"/>
              </a:rPr>
              <a:t>đó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: 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  n :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)                                                                  M :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 (g/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).                                              m :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(g)</a:t>
            </a:r>
            <a:endParaRPr lang="en-US" altLang="en-US" sz="3000" b="1" dirty="0">
              <a:solidFill>
                <a:srgbClr val="000000"/>
              </a:solidFill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95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7710" y="152400"/>
            <a:ext cx="985750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</a:rPr>
              <a:t>Khối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</a:rPr>
              <a:t>lượng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</a:rPr>
              <a:t>mol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002060"/>
                </a:solidFill>
                <a:latin typeface="Times New Roman" pitchFamily="18" charset="0"/>
              </a:rPr>
              <a:t>1mol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itchFamily="18" charset="0"/>
              </a:rPr>
              <a:t>CuO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 M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CuO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 = 64+16 =80g/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altLang="en-US" sz="4400" b="1" dirty="0" smtClean="0">
              <a:solidFill>
                <a:srgbClr val="00206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0,5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CuO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(n)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m = 0,5.80 = 40g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 m=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n.M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8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FCC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4667250"/>
            <a:ext cx="9144000" cy="2190750"/>
          </a:xfrm>
          <a:prstGeom prst="rect">
            <a:avLst/>
          </a:prstGeom>
          <a:gradFill rotWithShape="1">
            <a:gsLst>
              <a:gs pos="0">
                <a:srgbClr val="FF9966"/>
              </a:gs>
              <a:gs pos="100000">
                <a:srgbClr val="FFEBE2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62000" y="50165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CC0000"/>
                </a:solidFill>
                <a:latin typeface="Times New Roman" pitchFamily="18" charset="0"/>
              </a:rPr>
              <a:t>Từ công thức tính : 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762000" y="1458913"/>
            <a:ext cx="754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i="1" u="sng">
                <a:solidFill>
                  <a:srgbClr val="0000FF"/>
                </a:solidFill>
                <a:latin typeface="Times New Roman" pitchFamily="18" charset="0"/>
              </a:rPr>
              <a:t>Nếu biết</a:t>
            </a:r>
            <a:r>
              <a:rPr lang="en-US" altLang="en-US" sz="2600">
                <a:solidFill>
                  <a:srgbClr val="000000"/>
                </a:solidFill>
                <a:latin typeface="Times New Roman" pitchFamily="18" charset="0"/>
              </a:rPr>
              <a:t> :    </a:t>
            </a:r>
            <a:r>
              <a:rPr lang="en-US" altLang="en-US" sz="2600" b="1">
                <a:solidFill>
                  <a:srgbClr val="008000"/>
                </a:solidFill>
                <a:latin typeface="Times New Roman" pitchFamily="18" charset="0"/>
              </a:rPr>
              <a:t>khối lượng m và khối lượng mol M .</a:t>
            </a:r>
          </a:p>
        </p:txBody>
      </p:sp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1809750" y="4876800"/>
            <a:ext cx="64960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404FF">
                        <a:alpha val="46001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Hãy chuyển đổi công thức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404FF">
                        <a:alpha val="46001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tính lượng chất ( số mol ) n.</a:t>
            </a:r>
            <a:endParaRPr lang="en-US" sz="3600" kern="10">
              <a:ln w="9525">
                <a:solidFill>
                  <a:srgbClr val="3333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404FF">
                      <a:alpha val="46001"/>
                    </a:srgb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92169" name="WordArt 9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7239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grpSp>
        <p:nvGrpSpPr>
          <p:cNvPr id="92178" name="Group 18"/>
          <p:cNvGrpSpPr>
            <a:grpSpLocks/>
          </p:cNvGrpSpPr>
          <p:nvPr/>
        </p:nvGrpSpPr>
        <p:grpSpPr bwMode="auto">
          <a:xfrm>
            <a:off x="4114800" y="457200"/>
            <a:ext cx="2438400" cy="609600"/>
            <a:chOff x="2256" y="516"/>
            <a:chExt cx="1536" cy="384"/>
          </a:xfrm>
        </p:grpSpPr>
        <p:sp>
          <p:nvSpPr>
            <p:cNvPr id="1538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76" y="588"/>
              <a:ext cx="1296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solidFill>
                    <a:srgbClr val="336699"/>
                  </a:solidFill>
                  <a:latin typeface="Times New Roman"/>
                  <a:cs typeface="Times New Roman"/>
                </a:rPr>
                <a:t>m = n x M</a:t>
              </a:r>
            </a:p>
          </p:txBody>
        </p:sp>
        <p:sp>
          <p:nvSpPr>
            <p:cNvPr id="15389" name="Rectangle 17"/>
            <p:cNvSpPr>
              <a:spLocks noChangeArrowheads="1"/>
            </p:cNvSpPr>
            <p:nvPr/>
          </p:nvSpPr>
          <p:spPr bwMode="auto">
            <a:xfrm>
              <a:off x="2256" y="516"/>
              <a:ext cx="1536" cy="384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180" name="WordArt 20"/>
          <p:cNvSpPr>
            <a:spLocks noChangeArrowheads="1" noChangeShapeType="1" noTextEdit="1"/>
          </p:cNvSpPr>
          <p:nvPr/>
        </p:nvSpPr>
        <p:spPr bwMode="auto">
          <a:xfrm>
            <a:off x="1600200" y="2316163"/>
            <a:ext cx="17907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336699"/>
                </a:solidFill>
                <a:latin typeface="Times New Roman"/>
                <a:cs typeface="Times New Roman"/>
              </a:rPr>
              <a:t>m = n x M</a:t>
            </a:r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3886200" y="2525713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762000" y="3001963"/>
            <a:ext cx="75628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600" b="1" i="1" u="sng">
                <a:solidFill>
                  <a:srgbClr val="0000FF"/>
                </a:solidFill>
                <a:latin typeface="Times New Roman" pitchFamily="18" charset="0"/>
              </a:rPr>
              <a:t>Nếu biết</a:t>
            </a:r>
            <a:r>
              <a:rPr lang="en-US" altLang="en-US" sz="2600">
                <a:solidFill>
                  <a:srgbClr val="000000"/>
                </a:solidFill>
                <a:latin typeface="Times New Roman" pitchFamily="18" charset="0"/>
              </a:rPr>
              <a:t> :    </a:t>
            </a:r>
            <a:r>
              <a:rPr lang="en-US" altLang="en-US" sz="2600" b="1">
                <a:solidFill>
                  <a:srgbClr val="008000"/>
                </a:solidFill>
                <a:latin typeface="Times New Roman" pitchFamily="18" charset="0"/>
              </a:rPr>
              <a:t>khối lượng m và lượng chất n</a:t>
            </a:r>
            <a:r>
              <a:rPr lang="en-US" altLang="en-US" sz="2600">
                <a:solidFill>
                  <a:srgbClr val="000000"/>
                </a:solidFill>
                <a:latin typeface="Times New Roman" pitchFamily="18" charset="0"/>
              </a:rPr>
              <a:t>  .</a:t>
            </a:r>
          </a:p>
        </p:txBody>
      </p:sp>
      <p:sp>
        <p:nvSpPr>
          <p:cNvPr id="92185" name="WordArt 25"/>
          <p:cNvSpPr>
            <a:spLocks noChangeArrowheads="1" noChangeShapeType="1" noTextEdit="1"/>
          </p:cNvSpPr>
          <p:nvPr/>
        </p:nvSpPr>
        <p:spPr bwMode="auto">
          <a:xfrm>
            <a:off x="1562100" y="3935413"/>
            <a:ext cx="1790700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336699"/>
                </a:solidFill>
                <a:latin typeface="Times New Roman"/>
                <a:cs typeface="Times New Roman"/>
              </a:rPr>
              <a:t>m = n x M</a:t>
            </a:r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>
            <a:off x="4019550" y="4125913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7" name="WordArt 37"/>
          <p:cNvSpPr>
            <a:spLocks noChangeArrowheads="1" noChangeShapeType="1" noTextEdit="1"/>
          </p:cNvSpPr>
          <p:nvPr/>
        </p:nvSpPr>
        <p:spPr bwMode="auto">
          <a:xfrm>
            <a:off x="1809750" y="6126595"/>
            <a:ext cx="632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AA">
                        <a:alpha val="46001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Hãy chuyển đổi công thức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AA">
                        <a:alpha val="46001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tính khối lượng mol (M)</a:t>
            </a:r>
            <a:endParaRPr lang="en-US" sz="3600" kern="10" dirty="0">
              <a:ln w="9525">
                <a:solidFill>
                  <a:srgbClr val="3333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AA">
                      <a:alpha val="46001"/>
                    </a:srgb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grpSp>
        <p:nvGrpSpPr>
          <p:cNvPr id="92200" name="Group 40"/>
          <p:cNvGrpSpPr>
            <a:grpSpLocks/>
          </p:cNvGrpSpPr>
          <p:nvPr/>
        </p:nvGrpSpPr>
        <p:grpSpPr bwMode="auto">
          <a:xfrm>
            <a:off x="5105400" y="1905000"/>
            <a:ext cx="3429000" cy="1055688"/>
            <a:chOff x="3216" y="1130"/>
            <a:chExt cx="2160" cy="665"/>
          </a:xfrm>
        </p:grpSpPr>
        <p:grpSp>
          <p:nvGrpSpPr>
            <p:cNvPr id="15382" name="Group 15"/>
            <p:cNvGrpSpPr>
              <a:grpSpLocks/>
            </p:cNvGrpSpPr>
            <p:nvPr/>
          </p:nvGrpSpPr>
          <p:grpSpPr bwMode="auto">
            <a:xfrm>
              <a:off x="3216" y="1130"/>
              <a:ext cx="1392" cy="665"/>
              <a:chOff x="2160" y="1248"/>
              <a:chExt cx="1248" cy="665"/>
            </a:xfrm>
          </p:grpSpPr>
          <p:sp>
            <p:nvSpPr>
              <p:cNvPr id="15384" name="Text Box 10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800080"/>
                    </a:solidFill>
                    <a:latin typeface="Times New Roman" pitchFamily="18" charset="0"/>
                  </a:rPr>
                  <a:t>n  = </a:t>
                </a:r>
              </a:p>
            </p:txBody>
          </p:sp>
          <p:sp>
            <p:nvSpPr>
              <p:cNvPr id="15385" name="Text Box 12"/>
              <p:cNvSpPr txBox="1">
                <a:spLocks noChangeArrowheads="1"/>
              </p:cNvSpPr>
              <p:nvPr/>
            </p:nvSpPr>
            <p:spPr bwMode="auto">
              <a:xfrm>
                <a:off x="2628" y="1248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80008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15386" name="Text Box 13"/>
              <p:cNvSpPr txBox="1">
                <a:spLocks noChangeArrowheads="1"/>
              </p:cNvSpPr>
              <p:nvPr/>
            </p:nvSpPr>
            <p:spPr bwMode="auto">
              <a:xfrm>
                <a:off x="2544" y="1548"/>
                <a:ext cx="86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80008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15387" name="Line 14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6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83" name="Text Box 38"/>
            <p:cNvSpPr txBox="1">
              <a:spLocks noChangeArrowheads="1"/>
            </p:cNvSpPr>
            <p:nvPr/>
          </p:nvSpPr>
          <p:spPr bwMode="auto">
            <a:xfrm>
              <a:off x="4368" y="124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i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itchFamily="18" charset="0"/>
                </a:rPr>
                <a:t>mol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itchFamily="18" charset="0"/>
                </a:rPr>
                <a:t>)   </a:t>
              </a:r>
              <a:endParaRPr lang="en-US" altLang="en-US" sz="2400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92201" name="Group 41"/>
          <p:cNvGrpSpPr>
            <a:grpSpLocks/>
          </p:cNvGrpSpPr>
          <p:nvPr/>
        </p:nvGrpSpPr>
        <p:grpSpPr bwMode="auto">
          <a:xfrm>
            <a:off x="5105400" y="3505200"/>
            <a:ext cx="3314700" cy="1055688"/>
            <a:chOff x="3324" y="2227"/>
            <a:chExt cx="2088" cy="665"/>
          </a:xfrm>
        </p:grpSpPr>
        <p:grpSp>
          <p:nvGrpSpPr>
            <p:cNvPr id="15376" name="Group 32"/>
            <p:cNvGrpSpPr>
              <a:grpSpLocks/>
            </p:cNvGrpSpPr>
            <p:nvPr/>
          </p:nvGrpSpPr>
          <p:grpSpPr bwMode="auto">
            <a:xfrm>
              <a:off x="3324" y="2227"/>
              <a:ext cx="1392" cy="665"/>
              <a:chOff x="2160" y="1248"/>
              <a:chExt cx="1248" cy="665"/>
            </a:xfrm>
          </p:grpSpPr>
          <p:sp>
            <p:nvSpPr>
              <p:cNvPr id="15378" name="Text Box 33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800080"/>
                    </a:solidFill>
                    <a:latin typeface="Times New Roman" pitchFamily="18" charset="0"/>
                  </a:rPr>
                  <a:t>M  = </a:t>
                </a:r>
              </a:p>
            </p:txBody>
          </p:sp>
          <p:sp>
            <p:nvSpPr>
              <p:cNvPr id="15379" name="Text Box 34"/>
              <p:cNvSpPr txBox="1">
                <a:spLocks noChangeArrowheads="1"/>
              </p:cNvSpPr>
              <p:nvPr/>
            </p:nvSpPr>
            <p:spPr bwMode="auto">
              <a:xfrm>
                <a:off x="2628" y="1248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80008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15380" name="Text Box 35"/>
              <p:cNvSpPr txBox="1">
                <a:spLocks noChangeArrowheads="1"/>
              </p:cNvSpPr>
              <p:nvPr/>
            </p:nvSpPr>
            <p:spPr bwMode="auto">
              <a:xfrm>
                <a:off x="2544" y="1548"/>
                <a:ext cx="86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800080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5381" name="Line 36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6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77" name="Text Box 39"/>
            <p:cNvSpPr txBox="1">
              <a:spLocks noChangeArrowheads="1"/>
            </p:cNvSpPr>
            <p:nvPr/>
          </p:nvSpPr>
          <p:spPr bwMode="auto">
            <a:xfrm>
              <a:off x="4512" y="2364"/>
              <a:ext cx="9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Times New Roman" pitchFamily="18" charset="0"/>
                </a:rPr>
                <a:t>(g/mol)    </a:t>
              </a:r>
              <a:endParaRPr lang="en-US" altLang="en-US" sz="2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4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-0.1844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556 L 0 -0.1557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1 L 3.33333E-6 -0.1638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1 L -3.33333E-6 -0.1590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7" grpId="0"/>
      <p:bldP spid="92167" grpId="1"/>
      <p:bldP spid="92168" grpId="0" animBg="1"/>
      <p:bldP spid="92168" grpId="1" animBg="1"/>
      <p:bldP spid="92169" grpId="0" animBg="1"/>
      <p:bldP spid="92169" grpId="1" animBg="1"/>
      <p:bldP spid="92180" grpId="0" animBg="1"/>
      <p:bldP spid="92180" grpId="1" animBg="1"/>
      <p:bldP spid="92182" grpId="0" animBg="1"/>
      <p:bldP spid="92182" grpId="1" animBg="1"/>
      <p:bldP spid="92183" grpId="0"/>
      <p:bldP spid="92183" grpId="1"/>
      <p:bldP spid="92185" grpId="0" animBg="1"/>
      <p:bldP spid="92185" grpId="1" animBg="1"/>
      <p:bldP spid="92191" grpId="0" animBg="1"/>
      <p:bldP spid="92191" grpId="1" animBg="1"/>
      <p:bldP spid="92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536287"/>
            <a:ext cx="80010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marL="334963" indent="-334963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I.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Chuyển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giữa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lượng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chất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khối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lượng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chất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71500" y="1107986"/>
            <a:ext cx="2514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30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altLang="en-US" sz="30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endParaRPr lang="en-US" altLang="en-US" sz="30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685800" y="2089150"/>
            <a:ext cx="2556164" cy="755072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m = n . M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571500" y="2971800"/>
            <a:ext cx="74295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i="1" u="sng" dirty="0" err="1">
                <a:solidFill>
                  <a:srgbClr val="008000"/>
                </a:solidFill>
                <a:latin typeface="Times New Roman" pitchFamily="18" charset="0"/>
              </a:rPr>
              <a:t>Trong</a:t>
            </a:r>
            <a:r>
              <a:rPr lang="en-US" altLang="en-US" sz="3000" b="1" i="1" u="sng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3000" b="1" i="1" u="sng" dirty="0" err="1">
                <a:solidFill>
                  <a:srgbClr val="008000"/>
                </a:solidFill>
                <a:latin typeface="Times New Roman" pitchFamily="18" charset="0"/>
              </a:rPr>
              <a:t>đó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: 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  n :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)                                                                  M :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 (g/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).                                              m :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 (g)</a:t>
            </a:r>
            <a:endParaRPr lang="en-US" altLang="en-US" sz="3000" b="1" dirty="0">
              <a:solidFill>
                <a:srgbClr val="000000"/>
              </a:solidFill>
              <a:latin typeface="Times New Roman" pitchFamily="18" charset="0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65512" y="1618961"/>
            <a:ext cx="1903413" cy="1822450"/>
            <a:chOff x="3465512" y="1618961"/>
            <a:chExt cx="1903413" cy="1822450"/>
          </a:xfrm>
        </p:grpSpPr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3465512" y="2304761"/>
              <a:ext cx="9144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600" b="1">
                  <a:latin typeface="Times New Roman" pitchFamily="18" charset="0"/>
                </a:rPr>
                <a:t>=&gt;</a:t>
              </a:r>
            </a:p>
          </p:txBody>
        </p:sp>
        <p:sp>
          <p:nvSpPr>
            <p:cNvPr id="8" name="AutoShape 13"/>
            <p:cNvSpPr>
              <a:spLocks/>
            </p:cNvSpPr>
            <p:nvPr/>
          </p:nvSpPr>
          <p:spPr bwMode="auto">
            <a:xfrm>
              <a:off x="3998912" y="2152361"/>
              <a:ext cx="152400" cy="7620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 b="1">
                <a:solidFill>
                  <a:srgbClr val="CC00CC"/>
                </a:solidFill>
              </a:endParaRP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4151312" y="1863436"/>
              <a:ext cx="762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altLang="en-US" sz="2000" b="1" dirty="0">
                  <a:latin typeface="Arial" charset="0"/>
                  <a:cs typeface="Times New Roman" pitchFamily="18" charset="0"/>
                </a:rPr>
                <a:t>n = </a:t>
              </a:r>
              <a:endParaRPr lang="en-US" altLang="en-US" sz="2000" b="1" dirty="0">
                <a:latin typeface="Arial" charset="0"/>
              </a:endParaRPr>
            </a:p>
          </p:txBody>
        </p:sp>
        <p:graphicFrame>
          <p:nvGraphicFramePr>
            <p:cNvPr id="1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8228458"/>
                </p:ext>
              </p:extLst>
            </p:nvPr>
          </p:nvGraphicFramePr>
          <p:xfrm>
            <a:off x="4684712" y="1618961"/>
            <a:ext cx="496888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4" imgW="228501" imgH="393529" progId="Equation.DSMT4">
                    <p:embed/>
                  </p:oleObj>
                </mc:Choice>
                <mc:Fallback>
                  <p:oleObj name="Equation" r:id="rId4" imgW="228501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4712" y="1618961"/>
                          <a:ext cx="496888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4075112" y="2685761"/>
              <a:ext cx="9128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charset="0"/>
                  <a:cs typeface="Times New Roman" pitchFamily="18" charset="0"/>
                </a:rPr>
                <a:t>     </a:t>
              </a:r>
              <a:r>
                <a:rPr lang="en-US" altLang="en-US" sz="1800" b="1">
                  <a:latin typeface="Arial" charset="0"/>
                  <a:cs typeface="Times New Roman" pitchFamily="18" charset="0"/>
                </a:rPr>
                <a:t>M =  </a:t>
              </a:r>
              <a:endParaRPr lang="en-US" altLang="en-US" sz="1800" b="1">
                <a:latin typeface="Arial" charset="0"/>
              </a:endParaRPr>
            </a:p>
          </p:txBody>
        </p:sp>
        <p:graphicFrame>
          <p:nvGraphicFramePr>
            <p:cNvPr id="1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3844035"/>
                </p:ext>
              </p:extLst>
            </p:nvPr>
          </p:nvGraphicFramePr>
          <p:xfrm>
            <a:off x="4854575" y="2333336"/>
            <a:ext cx="514350" cy="110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6" imgW="177646" imgH="393359" progId="Equation.DSMT4">
                    <p:embed/>
                  </p:oleObj>
                </mc:Choice>
                <mc:Fallback>
                  <p:oleObj name="Equation" r:id="rId6" imgW="177646" imgH="39335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4575" y="2333336"/>
                          <a:ext cx="514350" cy="1108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46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88" name="Picture 56" descr="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a)</a:t>
            </a:r>
            <a:r>
              <a:rPr lang="en-US" altLang="en-US" sz="26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1,5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</a:rPr>
              <a:t>mol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</a:rPr>
              <a:t>NaOH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9687" name="Text Box 55"/>
          <p:cNvSpPr txBox="1">
            <a:spLocks noChangeArrowheads="1"/>
          </p:cNvSpPr>
          <p:nvPr/>
        </p:nvSpPr>
        <p:spPr bwMode="auto">
          <a:xfrm>
            <a:off x="1447800" y="1905000"/>
            <a:ext cx="601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371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</a:rPr>
              <a:t> :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         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</a:rPr>
              <a:t>M </a:t>
            </a:r>
            <a:r>
              <a:rPr lang="en-US" altLang="en-US" sz="2400" b="1" baseline="-25000" dirty="0" err="1">
                <a:solidFill>
                  <a:srgbClr val="333399"/>
                </a:solidFill>
                <a:latin typeface="Times New Roman" pitchFamily="18" charset="0"/>
              </a:rPr>
              <a:t>NaOH</a:t>
            </a:r>
            <a:r>
              <a:rPr lang="en-US" altLang="en-US" sz="2400" b="1" baseline="-25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333399"/>
                </a:solidFill>
                <a:latin typeface="Times New Roman" pitchFamily="18" charset="0"/>
              </a:rPr>
              <a:t>= 23+16+1 = 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</a:rPr>
              <a:t>40 g                         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itchFamily="18" charset="0"/>
              </a:rPr>
              <a:t>Khối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itchFamily="18" charset="0"/>
              </a:rPr>
              <a:t>lượng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itchFamily="18" charset="0"/>
              </a:rPr>
              <a:t>NaOH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</a:rPr>
              <a:t> :                    	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itchFamily="18" charset="0"/>
              </a:rPr>
              <a:t>m</a:t>
            </a:r>
            <a:r>
              <a:rPr lang="en-US" altLang="en-US" sz="2400" b="1" baseline="-25000" dirty="0" err="1">
                <a:solidFill>
                  <a:srgbClr val="333399"/>
                </a:solidFill>
                <a:latin typeface="Times New Roman" pitchFamily="18" charset="0"/>
              </a:rPr>
              <a:t>NaOH</a:t>
            </a:r>
            <a:r>
              <a:rPr lang="en-US" altLang="en-US" sz="2400" b="1" dirty="0">
                <a:solidFill>
                  <a:srgbClr val="333399"/>
                </a:solidFill>
                <a:latin typeface="Times New Roman" pitchFamily="18" charset="0"/>
              </a:rPr>
              <a:t>  =  n . M                                                  	             = 1,5 x 40  =  60 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9689" name="Text Box 57"/>
          <p:cNvSpPr txBox="1">
            <a:spLocks noChangeArrowheads="1"/>
          </p:cNvSpPr>
          <p:nvPr/>
        </p:nvSpPr>
        <p:spPr bwMode="auto">
          <a:xfrm>
            <a:off x="1219200" y="350520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b)</a:t>
            </a:r>
            <a:r>
              <a:rPr lang="en-US" altLang="en-US" sz="26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2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</a:rPr>
              <a:t>mol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 H</a:t>
            </a:r>
            <a:r>
              <a:rPr lang="en-US" altLang="en-US" sz="2600" b="1" baseline="-25000" dirty="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</a:rPr>
              <a:t>S </a:t>
            </a:r>
          </a:p>
        </p:txBody>
      </p:sp>
      <p:grpSp>
        <p:nvGrpSpPr>
          <p:cNvPr id="69698" name="Group 66"/>
          <p:cNvGrpSpPr>
            <a:grpSpLocks/>
          </p:cNvGrpSpPr>
          <p:nvPr/>
        </p:nvGrpSpPr>
        <p:grpSpPr bwMode="auto">
          <a:xfrm>
            <a:off x="1371600" y="3962400"/>
            <a:ext cx="6019800" cy="1735138"/>
            <a:chOff x="1008" y="2760"/>
            <a:chExt cx="3792" cy="1093"/>
          </a:xfrm>
        </p:grpSpPr>
        <p:sp>
          <p:nvSpPr>
            <p:cNvPr id="18440" name="Text Box 58"/>
            <p:cNvSpPr txBox="1">
              <a:spLocks noChangeArrowheads="1"/>
            </p:cNvSpPr>
            <p:nvPr/>
          </p:nvSpPr>
          <p:spPr bwMode="auto">
            <a:xfrm>
              <a:off x="1008" y="2760"/>
              <a:ext cx="3792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371600" indent="-137160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i="1" dirty="0" err="1">
                  <a:solidFill>
                    <a:srgbClr val="008000"/>
                  </a:solidFill>
                  <a:latin typeface="Times New Roman" pitchFamily="18" charset="0"/>
                </a:rPr>
                <a:t>Bài</a:t>
              </a:r>
              <a:r>
                <a:rPr lang="en-US" altLang="en-US" sz="2400" b="1" i="1" dirty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008000"/>
                  </a:solidFill>
                  <a:latin typeface="Times New Roman" pitchFamily="18" charset="0"/>
                </a:rPr>
                <a:t>giải</a:t>
              </a:r>
              <a:r>
                <a:rPr lang="en-US" alt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 :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                    </a:t>
              </a:r>
              <a:r>
                <a:rPr lang="en-US" altLang="en-US" sz="2400" b="1" dirty="0">
                  <a:solidFill>
                    <a:srgbClr val="333399"/>
                  </a:solidFill>
                  <a:latin typeface="Times New Roman" pitchFamily="18" charset="0"/>
                </a:rPr>
                <a:t>=  34 g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333399"/>
                  </a:solidFill>
                  <a:latin typeface="Times New Roman" pitchFamily="18" charset="0"/>
                </a:rPr>
                <a:t>                  </a:t>
              </a:r>
              <a:r>
                <a:rPr lang="en-US" altLang="en-US" sz="2400" b="1" dirty="0" err="1">
                  <a:solidFill>
                    <a:srgbClr val="333399"/>
                  </a:solidFill>
                  <a:latin typeface="Times New Roman" pitchFamily="18" charset="0"/>
                </a:rPr>
                <a:t>Khối</a:t>
              </a:r>
              <a:r>
                <a:rPr lang="en-US" altLang="en-US" sz="2400" b="1" dirty="0">
                  <a:solidFill>
                    <a:srgbClr val="333399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333399"/>
                  </a:solidFill>
                  <a:latin typeface="Times New Roman" pitchFamily="18" charset="0"/>
                </a:rPr>
                <a:t>lượng</a:t>
              </a:r>
              <a:r>
                <a:rPr lang="en-US" altLang="en-US" sz="2400" b="1" dirty="0">
                  <a:solidFill>
                    <a:srgbClr val="333399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333399"/>
                  </a:solidFill>
                  <a:latin typeface="Times New Roman" pitchFamily="18" charset="0"/>
                </a:rPr>
                <a:t>của</a:t>
              </a:r>
              <a:r>
                <a:rPr lang="en-US" altLang="en-US" sz="2400" b="1" dirty="0">
                  <a:solidFill>
                    <a:srgbClr val="333399"/>
                  </a:solidFill>
                  <a:latin typeface="Times New Roman" pitchFamily="18" charset="0"/>
                </a:rPr>
                <a:t> H</a:t>
              </a:r>
              <a:r>
                <a:rPr lang="en-US" altLang="en-US" sz="2400" b="1" baseline="-25000" dirty="0">
                  <a:solidFill>
                    <a:srgbClr val="333399"/>
                  </a:solidFill>
                  <a:latin typeface="Times New Roman" pitchFamily="18" charset="0"/>
                </a:rPr>
                <a:t>2</a:t>
              </a:r>
              <a:r>
                <a:rPr lang="en-US" altLang="en-US" sz="2400" b="1" dirty="0">
                  <a:solidFill>
                    <a:srgbClr val="333399"/>
                  </a:solidFill>
                  <a:latin typeface="Times New Roman" pitchFamily="18" charset="0"/>
                </a:rPr>
                <a:t>S :                    	            =  n . M                                                  	             = 2 x 34  =  68 g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8441" name="Group 61"/>
            <p:cNvGrpSpPr>
              <a:grpSpLocks/>
            </p:cNvGrpSpPr>
            <p:nvPr/>
          </p:nvGrpSpPr>
          <p:grpSpPr bwMode="auto">
            <a:xfrm>
              <a:off x="2250" y="2832"/>
              <a:ext cx="582" cy="291"/>
              <a:chOff x="2010" y="2784"/>
              <a:chExt cx="630" cy="422"/>
            </a:xfrm>
          </p:grpSpPr>
          <p:sp>
            <p:nvSpPr>
              <p:cNvPr id="18445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10" y="2784"/>
                <a:ext cx="19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M</a:t>
                </a:r>
              </a:p>
            </p:txBody>
          </p:sp>
          <p:sp>
            <p:nvSpPr>
              <p:cNvPr id="18446" name="Text Box 60"/>
              <p:cNvSpPr txBox="1">
                <a:spLocks noChangeArrowheads="1"/>
              </p:cNvSpPr>
              <p:nvPr/>
            </p:nvSpPr>
            <p:spPr bwMode="auto">
              <a:xfrm>
                <a:off x="2124" y="2843"/>
                <a:ext cx="516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>
                    <a:solidFill>
                      <a:srgbClr val="333399"/>
                    </a:solidFill>
                    <a:latin typeface="Times New Roman" pitchFamily="18" charset="0"/>
                  </a:rPr>
                  <a:t>H</a:t>
                </a:r>
                <a:r>
                  <a:rPr lang="en-US" altLang="en-US" sz="2000" baseline="-25000">
                    <a:solidFill>
                      <a:srgbClr val="333399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>
                    <a:solidFill>
                      <a:srgbClr val="333399"/>
                    </a:solidFill>
                    <a:latin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18442" name="Group 65"/>
            <p:cNvGrpSpPr>
              <a:grpSpLocks/>
            </p:cNvGrpSpPr>
            <p:nvPr/>
          </p:nvGrpSpPr>
          <p:grpSpPr bwMode="auto">
            <a:xfrm>
              <a:off x="2334" y="3417"/>
              <a:ext cx="534" cy="291"/>
              <a:chOff x="1584" y="3264"/>
              <a:chExt cx="582" cy="422"/>
            </a:xfrm>
          </p:grpSpPr>
          <p:sp>
            <p:nvSpPr>
              <p:cNvPr id="18443" name="WordArt 6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3264"/>
                <a:ext cx="183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m</a:t>
                </a:r>
              </a:p>
            </p:txBody>
          </p:sp>
          <p:sp>
            <p:nvSpPr>
              <p:cNvPr id="18444" name="Text Box 64"/>
              <p:cNvSpPr txBox="1">
                <a:spLocks noChangeArrowheads="1"/>
              </p:cNvSpPr>
              <p:nvPr/>
            </p:nvSpPr>
            <p:spPr bwMode="auto">
              <a:xfrm>
                <a:off x="1689" y="3323"/>
                <a:ext cx="477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>
                    <a:solidFill>
                      <a:srgbClr val="333399"/>
                    </a:solidFill>
                    <a:latin typeface="Times New Roman" pitchFamily="18" charset="0"/>
                  </a:rPr>
                  <a:t>H</a:t>
                </a:r>
                <a:r>
                  <a:rPr lang="en-US" altLang="en-US" sz="2000" baseline="-25000">
                    <a:solidFill>
                      <a:srgbClr val="333399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>
                    <a:solidFill>
                      <a:srgbClr val="333399"/>
                    </a:solidFill>
                    <a:latin typeface="Times New Roman" pitchFamily="18" charset="0"/>
                  </a:rPr>
                  <a:t>S</a:t>
                </a:r>
              </a:p>
            </p:txBody>
          </p:sp>
        </p:grpSp>
      </p:grpSp>
      <p:sp>
        <p:nvSpPr>
          <p:cNvPr id="18439" name="Text Box 67"/>
          <p:cNvSpPr txBox="1">
            <a:spLocks noChangeArrowheads="1"/>
          </p:cNvSpPr>
          <p:nvPr/>
        </p:nvSpPr>
        <p:spPr bwMode="auto">
          <a:xfrm>
            <a:off x="990600" y="838200"/>
            <a:ext cx="670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CC0000"/>
                </a:solidFill>
                <a:latin typeface="Times New Roman" pitchFamily="18" charset="0"/>
              </a:rPr>
              <a:t>Bài tập 1</a:t>
            </a:r>
            <a:r>
              <a:rPr lang="en-US" altLang="en-US" sz="2600" b="1">
                <a:solidFill>
                  <a:srgbClr val="CC0000"/>
                </a:solidFill>
                <a:latin typeface="Times New Roman" pitchFamily="18" charset="0"/>
              </a:rPr>
              <a:t>: Hãy tính khối lượng của: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288046" y="1416050"/>
            <a:ext cx="35605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0050" indent="-400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70C0"/>
                </a:solidFill>
                <a:latin typeface="Times New Roman" pitchFamily="18" charset="0"/>
              </a:rPr>
              <a:t>a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itchFamily="18" charset="0"/>
              </a:rPr>
              <a:t>’)</a:t>
            </a:r>
            <a:r>
              <a:rPr lang="en-US" altLang="en-US" sz="26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itchFamily="18" charset="0"/>
              </a:rPr>
              <a:t>0,75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itchFamily="18" charset="0"/>
              </a:rPr>
              <a:t>mol</a:t>
            </a:r>
            <a:r>
              <a:rPr lang="en-US" altLang="en-US" sz="2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itchFamily="18" charset="0"/>
              </a:rPr>
              <a:t>NaOH</a:t>
            </a:r>
            <a:r>
              <a:rPr lang="en-US" altLang="en-US" sz="2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4236956" y="3520719"/>
            <a:ext cx="34592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0050" indent="-400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itchFamily="18" charset="0"/>
              </a:rPr>
              <a:t>’)</a:t>
            </a:r>
            <a:r>
              <a:rPr lang="en-US" altLang="en-US" sz="2600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itchFamily="18" charset="0"/>
              </a:rPr>
              <a:t>2,25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itchFamily="18" charset="0"/>
              </a:rPr>
              <a:t>mol</a:t>
            </a:r>
            <a:r>
              <a:rPr lang="en-US" altLang="en-US" sz="2600" b="1" dirty="0">
                <a:solidFill>
                  <a:srgbClr val="0070C0"/>
                </a:solidFill>
                <a:latin typeface="Times New Roman" pitchFamily="18" charset="0"/>
              </a:rPr>
              <a:t> H</a:t>
            </a:r>
            <a:r>
              <a:rPr lang="en-US" altLang="en-US" sz="2600" b="1" baseline="-25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altLang="en-US" sz="2600" b="1" dirty="0">
                <a:solidFill>
                  <a:srgbClr val="0070C0"/>
                </a:solidFill>
                <a:latin typeface="Times New Roman" pitchFamily="18" charset="0"/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14317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87" grpId="0"/>
      <p:bldP spid="69689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654</Words>
  <Application>Microsoft Office PowerPoint</Application>
  <PresentationFormat>On-screen Show (4:3)</PresentationFormat>
  <Paragraphs>127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微软雅黑</vt:lpstr>
      <vt:lpstr>宋体</vt:lpstr>
      <vt:lpstr>Arial</vt:lpstr>
      <vt:lpstr>Arial Black</vt:lpstr>
      <vt:lpstr>Calibri</vt:lpstr>
      <vt:lpstr>Calibri Light</vt:lpstr>
      <vt:lpstr>Symbol</vt:lpstr>
      <vt:lpstr>Times New Roman</vt:lpstr>
      <vt:lpstr>Trebuchet MS</vt:lpstr>
      <vt:lpstr>Wingdings</vt:lpstr>
      <vt:lpstr>义启嘟嘟体</vt:lpstr>
      <vt:lpstr>Default Design</vt:lpstr>
      <vt:lpstr>1_Default Design</vt:lpstr>
      <vt:lpstr>2_Default Design</vt:lpstr>
      <vt:lpstr>3_Default Design</vt:lpstr>
      <vt:lpstr>1_Office Theme</vt:lpstr>
      <vt:lpstr>4_Default Design</vt:lpstr>
      <vt:lpstr>1_Office 主题​​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sad</cp:lastModifiedBy>
  <cp:revision>22</cp:revision>
  <dcterms:created xsi:type="dcterms:W3CDTF">2021-11-22T07:45:33Z</dcterms:created>
  <dcterms:modified xsi:type="dcterms:W3CDTF">2022-05-31T09:50:03Z</dcterms:modified>
</cp:coreProperties>
</file>